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embeddedFontLst>
    <p:embeddedFont>
      <p:font typeface="Oswald" charset="-18"/>
      <p:regular r:id="rId16"/>
      <p:bold r:id="rId17"/>
    </p:embeddedFont>
    <p:embeddedFont>
      <p:font typeface="Source Code Pro" charset="0"/>
      <p:regular r:id="rId18"/>
      <p:bold r:id="rId19"/>
      <p:italic r:id="rId20"/>
      <p:boldItalic r:id="rId21"/>
    </p:embeddedFont>
    <p:embeddedFont>
      <p:font typeface="Patrick Hand" charset="-18"/>
      <p:regular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BFCE0867-EE61-4B8B-A883-60212A998B2F}">
  <a:tblStyle styleId="{BFCE0867-EE61-4B8B-A883-60212A998B2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88219dda60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88219dda60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88219dda60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88219dda60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87db2f3e17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87db2f3e17_0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88219dda60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88219dda60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87db2f3e17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87db2f3e17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87db2f3e17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87db2f3e17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87db2f3e17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87db2f3e17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88219dda6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88219dda6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87db2f3e17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87db2f3e17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88219dda60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88219dda60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88219dda60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88219dda60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87db2f3e17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87db2f3e17_0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10800000">
            <a:off x="4226100" y="2933550"/>
            <a:ext cx="691800" cy="388500"/>
          </a:xfrm>
          <a:prstGeom prst="triangle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25" y="0"/>
            <a:ext cx="9144000" cy="3124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411175" y="644300"/>
            <a:ext cx="8282400" cy="210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411175" y="3398250"/>
            <a:ext cx="8282400" cy="126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Google Shape;52;p11"/>
          <p:cNvCxnSpPr/>
          <p:nvPr/>
        </p:nvCxnSpPr>
        <p:spPr>
          <a:xfrm>
            <a:off x="413275" y="2988275"/>
            <a:ext cx="9105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53" name="Google Shape;53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1567350"/>
            <a:ext cx="9144000" cy="2008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430800" y="1889700"/>
            <a:ext cx="8282400" cy="151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Google Shape;20;p4"/>
          <p:cNvCxnSpPr/>
          <p:nvPr/>
        </p:nvCxnSpPr>
        <p:spPr>
          <a:xfrm>
            <a:off x="429200" y="1275577"/>
            <a:ext cx="6141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Google Shape;25;p5"/>
          <p:cNvCxnSpPr/>
          <p:nvPr/>
        </p:nvCxnSpPr>
        <p:spPr>
          <a:xfrm>
            <a:off x="429200" y="1275577"/>
            <a:ext cx="6141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39999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4832400" y="1468825"/>
            <a:ext cx="39999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Google Shape;34;p7"/>
          <p:cNvCxnSpPr/>
          <p:nvPr/>
        </p:nvCxnSpPr>
        <p:spPr>
          <a:xfrm>
            <a:off x="418675" y="1457787"/>
            <a:ext cx="6141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1"/>
          </p:nvPr>
        </p:nvSpPr>
        <p:spPr>
          <a:xfrm>
            <a:off x="311700" y="1618204"/>
            <a:ext cx="2808000" cy="2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490250" y="528900"/>
            <a:ext cx="5678100" cy="408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175"/>
            <a:ext cx="4572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5772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</p:cxnSp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265500" y="1078750"/>
            <a:ext cx="4045200" cy="178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ubTitle" idx="1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Oswald"/>
              <a:buNone/>
              <a:defRPr sz="2100"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odern-writer">
    <p:bg>
      <p:bgPr>
        <a:solidFill>
          <a:srgbClr val="EAD1D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3pgQFe69LIk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upaporec.com/sv-mauro.html" TargetMode="Externa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jpeg"/><Relationship Id="rId5" Type="http://schemas.openxmlformats.org/officeDocument/2006/relationships/hyperlink" Target="https://www.e-sfera.hr/dodatni-digitalni-sadrzaji/167a5cba-8175-4d7a-9691-69a33a982ea3/" TargetMode="External"/><Relationship Id="rId4" Type="http://schemas.openxmlformats.org/officeDocument/2006/relationships/hyperlink" Target="https://www.enciklopedija.hr/natuknica.aspx?id=16527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ctrTitle"/>
          </p:nvPr>
        </p:nvSpPr>
        <p:spPr>
          <a:xfrm>
            <a:off x="411175" y="644300"/>
            <a:ext cx="8282400" cy="210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/>
              <a:t>RIMSKE </a:t>
            </a:r>
            <a:r>
              <a:rPr lang="hr" dirty="0" smtClean="0"/>
              <a:t>RELIGIJE – 2. DIO</a:t>
            </a:r>
            <a:endParaRPr dirty="0"/>
          </a:p>
        </p:txBody>
      </p:sp>
      <p:sp>
        <p:nvSpPr>
          <p:cNvPr id="63" name="Google Shape;63;p13"/>
          <p:cNvSpPr txBox="1">
            <a:spLocks noGrp="1"/>
          </p:cNvSpPr>
          <p:nvPr>
            <p:ph type="subTitle" idx="1"/>
          </p:nvPr>
        </p:nvSpPr>
        <p:spPr>
          <a:xfrm>
            <a:off x="171450" y="3398250"/>
            <a:ext cx="8894100" cy="126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Kršćanstvo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Sveci mučenici iz naših krajeva</a:t>
            </a:r>
            <a:endParaRPr/>
          </a:p>
        </p:txBody>
      </p:sp>
      <p:pic>
        <p:nvPicPr>
          <p:cNvPr id="121" name="Google Shape;12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34025" y="475825"/>
            <a:ext cx="3350202" cy="2209024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22" name="Google Shape;122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8638" y="1559725"/>
            <a:ext cx="2447925" cy="19050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23" name="Google Shape;123;p22"/>
          <p:cNvSpPr txBox="1"/>
          <p:nvPr/>
        </p:nvSpPr>
        <p:spPr>
          <a:xfrm>
            <a:off x="876098" y="3568487"/>
            <a:ext cx="1845600" cy="333300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 dirty="0">
                <a:latin typeface="Source Code Pro"/>
                <a:ea typeface="Source Code Pro"/>
                <a:cs typeface="Source Code Pro"/>
                <a:sym typeface="Source Code Pro"/>
              </a:rPr>
              <a:t>SVETI MAURO</a:t>
            </a:r>
            <a:endParaRPr b="1" dirty="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24" name="Google Shape;124;p22"/>
          <p:cNvSpPr txBox="1"/>
          <p:nvPr/>
        </p:nvSpPr>
        <p:spPr>
          <a:xfrm>
            <a:off x="7124525" y="2730246"/>
            <a:ext cx="1559700" cy="333300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latin typeface="Source Code Pro"/>
                <a:ea typeface="Source Code Pro"/>
                <a:cs typeface="Source Code Pro"/>
                <a:sym typeface="Source Code Pro"/>
              </a:rPr>
              <a:t>SVETI KVIRIN</a:t>
            </a:r>
            <a:endParaRPr b="1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pic>
        <p:nvPicPr>
          <p:cNvPr id="125" name="Google Shape;125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93723" y="1307325"/>
            <a:ext cx="1174950" cy="3690925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26" name="Google Shape;126;p22"/>
          <p:cNvSpPr txBox="1"/>
          <p:nvPr/>
        </p:nvSpPr>
        <p:spPr>
          <a:xfrm>
            <a:off x="4817833" y="4561187"/>
            <a:ext cx="1416900" cy="451200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b="1">
                <a:latin typeface="Source Code Pro"/>
                <a:ea typeface="Source Code Pro"/>
                <a:cs typeface="Source Code Pro"/>
                <a:sym typeface="Source Code Pro"/>
              </a:rPr>
              <a:t>SVETI DUJAM</a:t>
            </a:r>
            <a:endParaRPr b="1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27" name="Google Shape;127;p22"/>
          <p:cNvSpPr/>
          <p:nvPr/>
        </p:nvSpPr>
        <p:spPr>
          <a:xfrm>
            <a:off x="6028500" y="3116350"/>
            <a:ext cx="3115500" cy="1373400"/>
          </a:xfrm>
          <a:prstGeom prst="homePlate">
            <a:avLst>
              <a:gd name="adj" fmla="val 50000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 b="1">
                <a:latin typeface="Patrick Hand"/>
                <a:ea typeface="Patrick Hand"/>
                <a:cs typeface="Patrick Hand"/>
                <a:sym typeface="Patrick Hand"/>
              </a:rPr>
              <a:t>ZADATAK</a:t>
            </a:r>
            <a:endParaRPr sz="1500" b="1">
              <a:latin typeface="Patrick Hand"/>
              <a:ea typeface="Patrick Hand"/>
              <a:cs typeface="Patrick Hand"/>
              <a:sym typeface="Patrick H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>
                <a:latin typeface="Patrick Hand"/>
                <a:ea typeface="Patrick Hand"/>
                <a:cs typeface="Patrick Hand"/>
                <a:sym typeface="Patrick Hand"/>
              </a:rPr>
              <a:t>Izaberi jednog sveca i napiši kratak sastavak u kojem ćeš opisati ukratko njegov život i djelovanje, te smrt.</a:t>
            </a:r>
            <a:endParaRPr sz="1500">
              <a:latin typeface="Patrick Hand"/>
              <a:ea typeface="Patrick Hand"/>
              <a:cs typeface="Patrick Hand"/>
              <a:sym typeface="Patrick H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500">
                <a:latin typeface="Patrick Hand"/>
                <a:ea typeface="Patrick Hand"/>
                <a:cs typeface="Patrick Hand"/>
                <a:sym typeface="Patrick Hand"/>
              </a:rPr>
              <a:t>Ne zaboravi navesti grad s kojim je povezan.</a:t>
            </a:r>
            <a:endParaRPr sz="1500"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3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/>
              <a:t>Eufrazijeva </a:t>
            </a:r>
            <a:r>
              <a:rPr lang="hr" dirty="0" smtClean="0"/>
              <a:t>bazilika – Poreč</a:t>
            </a:r>
            <a:endParaRPr dirty="0"/>
          </a:p>
        </p:txBody>
      </p:sp>
      <p:sp>
        <p:nvSpPr>
          <p:cNvPr id="133" name="Google Shape;133;p23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/>
              <a:t>S</a:t>
            </a:r>
            <a:r>
              <a:rPr lang="hr" dirty="0" smtClean="0"/>
              <a:t>agrađena </a:t>
            </a:r>
            <a:r>
              <a:rPr lang="hr" dirty="0"/>
              <a:t>je u 6</a:t>
            </a:r>
            <a:r>
              <a:rPr lang="hr" dirty="0" smtClean="0"/>
              <a:t>. st</a:t>
            </a:r>
            <a:r>
              <a:rPr lang="hr" dirty="0"/>
              <a:t>. na ostacima ranokršćanske crkve.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hr" dirty="0"/>
              <a:t>Pogledajte </a:t>
            </a:r>
            <a:r>
              <a:rPr lang="hr" u="sng" dirty="0">
                <a:solidFill>
                  <a:schemeClr val="hlink"/>
                </a:solidFill>
                <a:hlinkClick r:id="rId3"/>
              </a:rPr>
              <a:t>film</a:t>
            </a:r>
            <a:r>
              <a:rPr lang="hr" dirty="0"/>
              <a:t> o bazilici.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hr" dirty="0"/>
              <a:t>U bilježnicu napišite koji je najstariji nalaz i simbol ranog kršćanstva koji se čuva u bazilici u Poreču.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hr" dirty="0"/>
              <a:t>Nacrtajte ga!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4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/>
              <a:t>PREPIŠITE U </a:t>
            </a:r>
            <a:r>
              <a:rPr lang="hr" dirty="0" smtClean="0"/>
              <a:t>BILJEŽNICU – naslov,datum</a:t>
            </a:r>
            <a:endParaRPr dirty="0"/>
          </a:p>
        </p:txBody>
      </p:sp>
      <p:sp>
        <p:nvSpPr>
          <p:cNvPr id="139" name="Google Shape;139;p24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atrick Hand"/>
              <a:buChar char="-"/>
            </a:pPr>
            <a:r>
              <a:rPr lang="hr" dirty="0">
                <a:latin typeface="Patrick Hand"/>
                <a:ea typeface="Patrick Hand"/>
                <a:cs typeface="Patrick Hand"/>
                <a:sym typeface="Patrick Hand"/>
              </a:rPr>
              <a:t>tablica</a:t>
            </a:r>
            <a:endParaRPr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atrick Hand"/>
              <a:buChar char="-"/>
            </a:pPr>
            <a:r>
              <a:rPr lang="hr" dirty="0">
                <a:latin typeface="Patrick Hand"/>
                <a:ea typeface="Patrick Hand"/>
                <a:cs typeface="Patrick Hand"/>
                <a:sym typeface="Patrick Hand"/>
              </a:rPr>
              <a:t>progoni </a:t>
            </a:r>
            <a:r>
              <a:rPr lang="hr" dirty="0" smtClean="0">
                <a:latin typeface="Patrick Hand"/>
                <a:ea typeface="Patrick Hand"/>
                <a:cs typeface="Patrick Hand"/>
                <a:sym typeface="Patrick Hand"/>
              </a:rPr>
              <a:t>kršćana → Neron</a:t>
            </a:r>
            <a:r>
              <a:rPr lang="hr" dirty="0">
                <a:latin typeface="Patrick Hand"/>
                <a:ea typeface="Patrick Hand"/>
                <a:cs typeface="Patrick Hand"/>
                <a:sym typeface="Patrick Hand"/>
              </a:rPr>
              <a:t>, Dioklecijan</a:t>
            </a:r>
            <a:endParaRPr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atrick Hand"/>
              <a:buChar char="-"/>
            </a:pPr>
            <a:r>
              <a:rPr lang="hr" dirty="0">
                <a:latin typeface="Patrick Hand"/>
                <a:ea typeface="Patrick Hand"/>
                <a:cs typeface="Patrick Hand"/>
                <a:sym typeface="Patrick Hand"/>
              </a:rPr>
              <a:t>vjerska </a:t>
            </a:r>
            <a:r>
              <a:rPr lang="hr" dirty="0" smtClean="0">
                <a:latin typeface="Patrick Hand"/>
                <a:ea typeface="Patrick Hand"/>
                <a:cs typeface="Patrick Hand"/>
                <a:sym typeface="Patrick Hand"/>
              </a:rPr>
              <a:t>tolerancija → Milanski </a:t>
            </a:r>
            <a:r>
              <a:rPr lang="hr" dirty="0">
                <a:latin typeface="Patrick Hand"/>
                <a:ea typeface="Patrick Hand"/>
                <a:cs typeface="Patrick Hand"/>
                <a:sym typeface="Patrick Hand"/>
              </a:rPr>
              <a:t>edikt 313</a:t>
            </a:r>
            <a:r>
              <a:rPr lang="hr" dirty="0" smtClean="0">
                <a:latin typeface="Patrick Hand"/>
                <a:ea typeface="Patrick Hand"/>
                <a:cs typeface="Patrick Hand"/>
                <a:sym typeface="Patrick Hand"/>
              </a:rPr>
              <a:t>. g</a:t>
            </a:r>
            <a:r>
              <a:rPr lang="hr" dirty="0">
                <a:latin typeface="Patrick Hand"/>
                <a:ea typeface="Patrick Hand"/>
                <a:cs typeface="Patrick Hand"/>
                <a:sym typeface="Patrick Hand"/>
              </a:rPr>
              <a:t>., car Konstantin </a:t>
            </a:r>
            <a:r>
              <a:rPr lang="hr" dirty="0" smtClean="0">
                <a:latin typeface="Patrick Hand"/>
                <a:ea typeface="Patrick Hand"/>
                <a:cs typeface="Patrick Hand"/>
                <a:sym typeface="Patrick Hand"/>
              </a:rPr>
              <a:t>I. </a:t>
            </a:r>
            <a:r>
              <a:rPr lang="hr" dirty="0">
                <a:latin typeface="Patrick Hand"/>
                <a:ea typeface="Patrick Hand"/>
                <a:cs typeface="Patrick Hand"/>
                <a:sym typeface="Patrick Hand"/>
              </a:rPr>
              <a:t>Veliki</a:t>
            </a:r>
            <a:endParaRPr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atrick Hand"/>
              <a:buChar char="-"/>
            </a:pPr>
            <a:r>
              <a:rPr lang="hr" dirty="0">
                <a:latin typeface="Patrick Hand"/>
                <a:ea typeface="Patrick Hand"/>
                <a:cs typeface="Patrick Hand"/>
                <a:sym typeface="Patrick Hand"/>
              </a:rPr>
              <a:t>380.g. </a:t>
            </a:r>
            <a:r>
              <a:rPr lang="hr" dirty="0" smtClean="0">
                <a:latin typeface="Patrick Hand"/>
                <a:ea typeface="Patrick Hand"/>
                <a:cs typeface="Patrick Hand"/>
                <a:sym typeface="Patrick Hand"/>
              </a:rPr>
              <a:t>Teodozije – </a:t>
            </a:r>
            <a:r>
              <a:rPr lang="hr" dirty="0" smtClean="0">
                <a:latin typeface="Patrick Hand"/>
                <a:ea typeface="Patrick Hand"/>
                <a:cs typeface="Patrick Hand"/>
                <a:sym typeface="Patrick Hand"/>
              </a:rPr>
              <a:t>k</a:t>
            </a:r>
            <a:r>
              <a:rPr lang="hr" dirty="0" smtClean="0">
                <a:latin typeface="Patrick Hand"/>
                <a:ea typeface="Patrick Hand"/>
                <a:cs typeface="Patrick Hand"/>
                <a:sym typeface="Patrick Hand"/>
              </a:rPr>
              <a:t>ršćanstvo </a:t>
            </a:r>
            <a:r>
              <a:rPr lang="hr" dirty="0">
                <a:latin typeface="Patrick Hand"/>
                <a:ea typeface="Patrick Hand"/>
                <a:cs typeface="Patrick Hand"/>
                <a:sym typeface="Patrick Hand"/>
              </a:rPr>
              <a:t>postaje jedina dozvoljena vjera u Carstvu</a:t>
            </a:r>
            <a:endParaRPr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atrick Hand"/>
              <a:buChar char="-"/>
            </a:pPr>
            <a:r>
              <a:rPr lang="hr" dirty="0">
                <a:latin typeface="Patrick Hand"/>
                <a:ea typeface="Patrick Hand"/>
                <a:cs typeface="Patrick Hand"/>
                <a:sym typeface="Patrick Hand"/>
              </a:rPr>
              <a:t>3</a:t>
            </a:r>
            <a:r>
              <a:rPr lang="hr" dirty="0" smtClean="0">
                <a:latin typeface="Patrick Hand"/>
                <a:ea typeface="Patrick Hand"/>
                <a:cs typeface="Patrick Hand"/>
                <a:sym typeface="Patrick Hand"/>
              </a:rPr>
              <a:t>. st</a:t>
            </a:r>
            <a:r>
              <a:rPr lang="hr" dirty="0">
                <a:latin typeface="Patrick Hand"/>
                <a:ea typeface="Patrick Hand"/>
                <a:cs typeface="Patrick Hand"/>
                <a:sym typeface="Patrick Hand"/>
              </a:rPr>
              <a:t>. širenje kršćanstva na prostor današnje Hrvatske</a:t>
            </a:r>
            <a:endParaRPr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atrick Hand"/>
              <a:buChar char="-"/>
            </a:pPr>
            <a:r>
              <a:rPr lang="hr" dirty="0">
                <a:latin typeface="Patrick Hand"/>
                <a:ea typeface="Patrick Hand"/>
                <a:cs typeface="Patrick Hand"/>
                <a:sym typeface="Patrick Hand"/>
              </a:rPr>
              <a:t>gradovi biskupska središta: Salona, Jadera</a:t>
            </a:r>
            <a:r>
              <a:rPr lang="hr" dirty="0" smtClean="0">
                <a:latin typeface="Patrick Hand"/>
                <a:ea typeface="Patrick Hand"/>
                <a:cs typeface="Patrick Hand"/>
                <a:sym typeface="Patrick Hand"/>
              </a:rPr>
              <a:t>, Narona</a:t>
            </a:r>
            <a:r>
              <a:rPr lang="hr" dirty="0">
                <a:latin typeface="Patrick Hand"/>
                <a:ea typeface="Patrick Hand"/>
                <a:cs typeface="Patrick Hand"/>
                <a:sym typeface="Patrick Hand"/>
              </a:rPr>
              <a:t>, Epidaur</a:t>
            </a:r>
            <a:endParaRPr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atrick Hand"/>
              <a:buChar char="-"/>
            </a:pPr>
            <a:r>
              <a:rPr lang="hr" dirty="0">
                <a:latin typeface="Patrick Hand"/>
                <a:ea typeface="Patrick Hand"/>
                <a:cs typeface="Patrick Hand"/>
                <a:sym typeface="Patrick Hand"/>
              </a:rPr>
              <a:t>sveci mučenici: </a:t>
            </a:r>
            <a:r>
              <a:rPr lang="hr" dirty="0" smtClean="0">
                <a:latin typeface="Patrick Hand"/>
                <a:ea typeface="Patrick Hand"/>
                <a:cs typeface="Patrick Hand"/>
                <a:sym typeface="Patrick Hand"/>
              </a:rPr>
              <a:t>sv. Mauro</a:t>
            </a:r>
            <a:r>
              <a:rPr lang="hr" dirty="0">
                <a:latin typeface="Patrick Hand"/>
                <a:ea typeface="Patrick Hand"/>
                <a:cs typeface="Patrick Hand"/>
                <a:sym typeface="Patrick Hand"/>
              </a:rPr>
              <a:t>, sv. Dujam, sv</a:t>
            </a:r>
            <a:r>
              <a:rPr lang="hr" dirty="0" smtClean="0">
                <a:latin typeface="Patrick Hand"/>
                <a:ea typeface="Patrick Hand"/>
                <a:cs typeface="Patrick Hand"/>
                <a:sym typeface="Patrick Hand"/>
              </a:rPr>
              <a:t>. Kvirin</a:t>
            </a:r>
            <a:endParaRPr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5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/>
              <a:t>I</a:t>
            </a:r>
            <a:r>
              <a:rPr lang="hr" dirty="0" smtClean="0"/>
              <a:t>zvori</a:t>
            </a:r>
            <a:endParaRPr dirty="0"/>
          </a:p>
        </p:txBody>
      </p:sp>
      <p:sp>
        <p:nvSpPr>
          <p:cNvPr id="145" name="Google Shape;145;p25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1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https://www.zupaporec.com/sv-mauro.html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hr" sz="11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https://www.enciklopedija.hr/natuknica.aspx?id=16527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hr" u="sng" dirty="0">
                <a:solidFill>
                  <a:schemeClr val="hlink"/>
                </a:solidFill>
                <a:hlinkClick r:id="rId5"/>
              </a:rPr>
              <a:t>e-sfera</a:t>
            </a:r>
            <a:endParaRPr dirty="0"/>
          </a:p>
        </p:txBody>
      </p:sp>
      <p:pic>
        <p:nvPicPr>
          <p:cNvPr id="146" name="Google Shape;146;p2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226996" y="0"/>
            <a:ext cx="3917004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\\tartar\_Razmjena\dvukelic\Novi udžbenici 2019-2020\Klio 5 2019 FRONT - sve\Links\13720_Klio_5_22_Rimske_religije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28800" y="2671527"/>
            <a:ext cx="2150556" cy="21505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Nakon rada moći ćeš:</a:t>
            </a:r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hr" dirty="0"/>
              <a:t>opisati pojavu,razvoj i širenje kršćanstva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hr" dirty="0"/>
              <a:t>opisati pojavu,razvoj i širenje kršćanstva na hrvatskom povijesnom prostoru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/>
              <a:t>Za današnji rad ti je </a:t>
            </a:r>
            <a:r>
              <a:rPr lang="hr" dirty="0" smtClean="0"/>
              <a:t>potrebno</a:t>
            </a:r>
            <a:r>
              <a:rPr lang="hr" dirty="0"/>
              <a:t>:</a:t>
            </a:r>
            <a:endParaRPr dirty="0"/>
          </a:p>
        </p:txBody>
      </p:sp>
      <p:sp>
        <p:nvSpPr>
          <p:cNvPr id="75" name="Google Shape;75;p15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Arial" pitchFamily="34" charset="0"/>
              <a:buChar char="•"/>
            </a:pPr>
            <a:r>
              <a:rPr lang="hr" dirty="0"/>
              <a:t>udžbenik,radna bilježnica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Arial" pitchFamily="34" charset="0"/>
              <a:buChar char="•"/>
            </a:pPr>
            <a:r>
              <a:rPr lang="hr" dirty="0"/>
              <a:t>bilježnica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Arial" pitchFamily="34" charset="0"/>
              <a:buChar char="•"/>
            </a:pPr>
            <a:r>
              <a:rPr lang="hr" dirty="0"/>
              <a:t>olovka,gumica, bojice...</a:t>
            </a:r>
            <a:endParaRPr dirty="0"/>
          </a:p>
        </p:txBody>
      </p:sp>
      <p:pic>
        <p:nvPicPr>
          <p:cNvPr id="76" name="Google Shape;7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58383" y="0"/>
            <a:ext cx="4085617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Ponovimo!</a:t>
            </a:r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Font typeface="Arial" pitchFamily="34" charset="0"/>
              <a:buChar char="•"/>
            </a:pPr>
            <a:r>
              <a:rPr lang="hr" dirty="0" smtClean="0"/>
              <a:t>Tko </a:t>
            </a:r>
            <a:r>
              <a:rPr lang="hr" dirty="0"/>
              <a:t>čini Kapitolijsko trojstvo?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Arial" pitchFamily="34" charset="0"/>
              <a:buChar char="•"/>
            </a:pPr>
            <a:r>
              <a:rPr lang="hr" dirty="0" smtClean="0"/>
              <a:t>Tko </a:t>
            </a:r>
            <a:r>
              <a:rPr lang="hr" dirty="0"/>
              <a:t>ima utjecaj na stvaranje rimskih božanstava?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Arial" pitchFamily="34" charset="0"/>
              <a:buChar char="•"/>
            </a:pPr>
            <a:r>
              <a:rPr lang="hr" dirty="0" smtClean="0"/>
              <a:t>Nabroji </a:t>
            </a:r>
            <a:r>
              <a:rPr lang="hr" dirty="0"/>
              <a:t>u što sve vjeruju Rimljani, osim bogova?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Arial" pitchFamily="34" charset="0"/>
              <a:buChar char="•"/>
            </a:pPr>
            <a:r>
              <a:rPr lang="hr" dirty="0"/>
              <a:t>O</a:t>
            </a:r>
            <a:r>
              <a:rPr lang="hr" dirty="0" smtClean="0"/>
              <a:t>bjasni </a:t>
            </a:r>
            <a:r>
              <a:rPr lang="hr" dirty="0"/>
              <a:t>pojam kult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Kršćanstvo</a:t>
            </a:r>
            <a:endParaRPr/>
          </a:p>
        </p:txBody>
      </p:sp>
      <p:sp>
        <p:nvSpPr>
          <p:cNvPr id="88" name="Google Shape;88;p17"/>
          <p:cNvSpPr txBox="1">
            <a:spLocks noGrp="1"/>
          </p:cNvSpPr>
          <p:nvPr>
            <p:ph type="body" idx="1"/>
          </p:nvPr>
        </p:nvSpPr>
        <p:spPr>
          <a:xfrm>
            <a:off x="311725" y="1446600"/>
            <a:ext cx="8520600" cy="312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/>
              <a:t>Uz pomoć udžbenika na str. 215.-219. popuni tablicu.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hr" dirty="0"/>
              <a:t>Objasni </a:t>
            </a:r>
            <a:r>
              <a:rPr lang="hr" dirty="0" smtClean="0"/>
              <a:t>pojam - </a:t>
            </a:r>
            <a:r>
              <a:rPr lang="hr" b="1" dirty="0"/>
              <a:t>katakombe</a:t>
            </a:r>
            <a:endParaRPr b="1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graphicFrame>
        <p:nvGraphicFramePr>
          <p:cNvPr id="89" name="Google Shape;89;p17"/>
          <p:cNvGraphicFramePr/>
          <p:nvPr/>
        </p:nvGraphicFramePr>
        <p:xfrm>
          <a:off x="1081100" y="2571750"/>
          <a:ext cx="7239000" cy="2078280"/>
        </p:xfrm>
        <a:graphic>
          <a:graphicData uri="http://schemas.openxmlformats.org/drawingml/2006/table">
            <a:tbl>
              <a:tblPr>
                <a:noFill/>
                <a:tableStyleId>{BFCE0867-EE61-4B8B-A883-60212A998B2F}</a:tableStyleId>
              </a:tblPr>
              <a:tblGrid>
                <a:gridCol w="3619500"/>
                <a:gridCol w="3619500"/>
              </a:tblGrid>
              <a:tr h="433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" sz="1700">
                          <a:latin typeface="Patrick Hand"/>
                          <a:ea typeface="Patrick Hand"/>
                          <a:cs typeface="Patrick Hand"/>
                          <a:sym typeface="Patrick Hand"/>
                        </a:rPr>
                        <a:t>                    </a:t>
                      </a:r>
                      <a:r>
                        <a:rPr lang="hr" sz="1700" b="1">
                          <a:latin typeface="Patrick Hand"/>
                          <a:ea typeface="Patrick Hand"/>
                          <a:cs typeface="Patrick Hand"/>
                          <a:sym typeface="Patrick Hand"/>
                        </a:rPr>
                        <a:t> ZNAM</a:t>
                      </a:r>
                      <a:endParaRPr sz="1700" b="1">
                        <a:latin typeface="Patrick Hand"/>
                        <a:ea typeface="Patrick Hand"/>
                        <a:cs typeface="Patrick Hand"/>
                        <a:sym typeface="Patrick Hand"/>
                      </a:endParaRPr>
                    </a:p>
                  </a:txBody>
                  <a:tcPr marL="91425" marR="91425" marT="91425" marB="91425"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" sz="1700" b="1">
                          <a:latin typeface="Patrick Hand"/>
                          <a:ea typeface="Patrick Hand"/>
                          <a:cs typeface="Patrick Hand"/>
                          <a:sym typeface="Patrick Hand"/>
                        </a:rPr>
                        <a:t>                  NAUČIO/LA SAM</a:t>
                      </a:r>
                      <a:endParaRPr sz="1700" b="1">
                        <a:latin typeface="Patrick Hand"/>
                        <a:ea typeface="Patrick Hand"/>
                        <a:cs typeface="Patrick Hand"/>
                        <a:sym typeface="Patrick Hand"/>
                      </a:endParaRPr>
                    </a:p>
                  </a:txBody>
                  <a:tcPr marL="91425" marR="91425" marT="91425" marB="91425">
                    <a:solidFill>
                      <a:srgbClr val="D9EAD3"/>
                    </a:solidFill>
                  </a:tcPr>
                </a:tc>
              </a:tr>
              <a:tr h="1636350">
                <a:tc>
                  <a:txBody>
                    <a:bodyPr/>
                    <a:lstStyle/>
                    <a:p>
                      <a:pPr marL="457200" lvl="0" indent="-3238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500"/>
                        <a:buFont typeface="Patrick Hand"/>
                        <a:buChar char="-"/>
                      </a:pPr>
                      <a:r>
                        <a:rPr lang="hr" sz="1500">
                          <a:latin typeface="Patrick Hand"/>
                          <a:ea typeface="Patrick Hand"/>
                          <a:cs typeface="Patrick Hand"/>
                          <a:sym typeface="Patrick Hand"/>
                        </a:rPr>
                        <a:t>u natuknicama upiši što već znaš o kršćanstvu</a:t>
                      </a:r>
                      <a:endParaRPr sz="1500">
                        <a:latin typeface="Patrick Hand"/>
                        <a:ea typeface="Patrick Hand"/>
                        <a:cs typeface="Patrick Hand"/>
                        <a:sym typeface="Patrick H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-3238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500"/>
                        <a:buFont typeface="Patrick Hand"/>
                        <a:buChar char="-"/>
                      </a:pPr>
                      <a:r>
                        <a:rPr lang="hr" sz="1500">
                          <a:latin typeface="Patrick Hand"/>
                          <a:ea typeface="Patrick Hand"/>
                          <a:cs typeface="Patrick Hand"/>
                          <a:sym typeface="Patrick Hand"/>
                        </a:rPr>
                        <a:t>u natuknicama upiši što ti je novo, što do sada nisi znao/la</a:t>
                      </a:r>
                      <a:endParaRPr sz="1500">
                        <a:latin typeface="Patrick Hand"/>
                        <a:ea typeface="Patrick Hand"/>
                        <a:cs typeface="Patrick Hand"/>
                        <a:sym typeface="Patrick Hand"/>
                      </a:endParaRP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ŠIRENJE KRŠĆANSTVA I PROGONI KRŠĆANA</a:t>
            </a:r>
            <a:endParaRPr/>
          </a:p>
        </p:txBody>
      </p:sp>
      <p:sp>
        <p:nvSpPr>
          <p:cNvPr id="95" name="Google Shape;95;p18"/>
          <p:cNvSpPr txBox="1">
            <a:spLocks noGrp="1"/>
          </p:cNvSpPr>
          <p:nvPr>
            <p:ph type="body" idx="1"/>
          </p:nvPr>
        </p:nvSpPr>
        <p:spPr>
          <a:xfrm>
            <a:off x="381000" y="1599900"/>
            <a:ext cx="6941400" cy="354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dirty="0"/>
              <a:t>Rimski carevi nisu bili zadovoljni širenjem kršćanstva. Mislili su da je time ugrožen njihov položaj.</a:t>
            </a:r>
            <a:endParaRPr dirty="0"/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hr" dirty="0"/>
              <a:t>Brojni su carevi progonili kršćane.</a:t>
            </a:r>
            <a:endParaRPr dirty="0"/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hr" dirty="0"/>
              <a:t>Neron i Dioklecijan su bili među najzloglasnijim progoniteljima.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96" name="Google Shape;96;p18"/>
          <p:cNvSpPr/>
          <p:nvPr/>
        </p:nvSpPr>
        <p:spPr>
          <a:xfrm>
            <a:off x="1952625" y="4161598"/>
            <a:ext cx="4498200" cy="514200"/>
          </a:xfrm>
          <a:prstGeom prst="homePlate">
            <a:avLst>
              <a:gd name="adj" fmla="val 50000"/>
            </a:avLst>
          </a:prstGeom>
          <a:solidFill>
            <a:srgbClr val="D0E0E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600" dirty="0">
                <a:latin typeface="Patrick Hand"/>
                <a:ea typeface="Patrick Hand"/>
                <a:cs typeface="Patrick Hand"/>
                <a:sym typeface="Patrick Hand"/>
              </a:rPr>
              <a:t>pročitaj Izvor 1.</a:t>
            </a:r>
            <a:r>
              <a:rPr lang="hr" sz="1600" u="sng" dirty="0">
                <a:latin typeface="Patrick Hand"/>
                <a:ea typeface="Patrick Hand"/>
                <a:cs typeface="Patrick Hand"/>
                <a:sym typeface="Patrick Hand"/>
              </a:rPr>
              <a:t>UZROCI I POSLJEDICE</a:t>
            </a:r>
            <a:r>
              <a:rPr lang="hr" sz="1600" dirty="0">
                <a:latin typeface="Patrick Hand"/>
                <a:ea typeface="Patrick Hand"/>
                <a:cs typeface="Patrick Hand"/>
                <a:sym typeface="Patrick Hand"/>
              </a:rPr>
              <a:t> u udžbeniku na str.220. i odgovori na pitanje br</a:t>
            </a:r>
            <a:r>
              <a:rPr lang="hr" sz="1600" dirty="0" smtClean="0">
                <a:latin typeface="Patrick Hand"/>
                <a:ea typeface="Patrick Hand"/>
                <a:cs typeface="Patrick Hand"/>
                <a:sym typeface="Patrick Hand"/>
              </a:rPr>
              <a:t>. 3</a:t>
            </a:r>
            <a:r>
              <a:rPr lang="hr" sz="1600" dirty="0">
                <a:latin typeface="Patrick Hand"/>
                <a:ea typeface="Patrick Hand"/>
                <a:cs typeface="Patrick Hand"/>
                <a:sym typeface="Patrick Hand"/>
              </a:rPr>
              <a:t>, u bilježnicu.</a:t>
            </a:r>
            <a:endParaRPr sz="1600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Promjene</a:t>
            </a:r>
            <a:endParaRPr/>
          </a:p>
        </p:txBody>
      </p:sp>
      <p:sp>
        <p:nvSpPr>
          <p:cNvPr id="102" name="Google Shape;102;p19"/>
          <p:cNvSpPr txBox="1">
            <a:spLocks noGrp="1"/>
          </p:cNvSpPr>
          <p:nvPr>
            <p:ph type="body" idx="1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Promjena za kršćane nastaju u 4.st. kada car Konstantin I Veliki donosi odluku- </a:t>
            </a:r>
            <a:r>
              <a:rPr lang="hr" b="1">
                <a:solidFill>
                  <a:srgbClr val="CC0000"/>
                </a:solidFill>
              </a:rPr>
              <a:t>MILANSKI EDIKT- 313.g.</a:t>
            </a:r>
            <a:r>
              <a:rPr lang="hr"/>
              <a:t>, kojom je kršćanstvo postalo ravnopravnom vjerom.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hr"/>
              <a:t>380.g. car Teodozije donosi novu odluku u vezi kršćana → kršćanstvo postaje jedina dozvoljena vjera u Carstvu.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03" name="Google Shape;103;p19"/>
          <p:cNvSpPr/>
          <p:nvPr/>
        </p:nvSpPr>
        <p:spPr>
          <a:xfrm>
            <a:off x="1571625" y="3762375"/>
            <a:ext cx="5036400" cy="571500"/>
          </a:xfrm>
          <a:prstGeom prst="homePlate">
            <a:avLst>
              <a:gd name="adj" fmla="val 50000"/>
            </a:avLst>
          </a:prstGeom>
          <a:solidFill>
            <a:srgbClr val="D0E0E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600">
                <a:latin typeface="Patrick Hand"/>
                <a:ea typeface="Patrick Hand"/>
                <a:cs typeface="Patrick Hand"/>
                <a:sym typeface="Patrick Hand"/>
              </a:rPr>
              <a:t>pročitaj Izvor 2.</a:t>
            </a:r>
            <a:r>
              <a:rPr lang="hr" sz="1600" u="sng">
                <a:latin typeface="Patrick Hand"/>
                <a:ea typeface="Patrick Hand"/>
                <a:cs typeface="Patrick Hand"/>
                <a:sym typeface="Patrick Hand"/>
              </a:rPr>
              <a:t>KONTINUITET I PROMJENE</a:t>
            </a:r>
            <a:r>
              <a:rPr lang="hr" sz="1600" b="1" u="sng">
                <a:latin typeface="Patrick Hand"/>
                <a:ea typeface="Patrick Hand"/>
                <a:cs typeface="Patrick Hand"/>
                <a:sym typeface="Patrick Hand"/>
              </a:rPr>
              <a:t> </a:t>
            </a:r>
            <a:r>
              <a:rPr lang="hr" sz="1600">
                <a:latin typeface="Patrick Hand"/>
                <a:ea typeface="Patrick Hand"/>
                <a:cs typeface="Patrick Hand"/>
                <a:sym typeface="Patrick Hand"/>
              </a:rPr>
              <a:t> u udžbeniku na str.221. i odgovori na pitanja 1 i 2, u bilježnicu. </a:t>
            </a:r>
            <a:endParaRPr sz="1600"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64500" y="367900"/>
            <a:ext cx="5777050" cy="440770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20"/>
          <p:cNvSpPr/>
          <p:nvPr/>
        </p:nvSpPr>
        <p:spPr>
          <a:xfrm>
            <a:off x="178600" y="1143000"/>
            <a:ext cx="1905000" cy="3464700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600" dirty="0">
                <a:latin typeface="Patrick Hand"/>
                <a:ea typeface="Patrick Hand"/>
                <a:cs typeface="Patrick Hand"/>
                <a:sym typeface="Patrick Hand"/>
              </a:rPr>
              <a:t>Prouči </a:t>
            </a:r>
            <a:r>
              <a:rPr lang="hr" sz="1600" dirty="0" smtClean="0">
                <a:latin typeface="Patrick Hand"/>
                <a:ea typeface="Patrick Hand"/>
                <a:cs typeface="Patrick Hand"/>
                <a:sym typeface="Patrick Hand"/>
              </a:rPr>
              <a:t>zemljovid, </a:t>
            </a:r>
            <a:r>
              <a:rPr lang="hr" sz="1600" dirty="0">
                <a:latin typeface="Patrick Hand"/>
                <a:ea typeface="Patrick Hand"/>
                <a:cs typeface="Patrick Hand"/>
                <a:sym typeface="Patrick Hand"/>
              </a:rPr>
              <a:t>pogledaj gdje se sve i kada proširilo kršćanstvo.</a:t>
            </a:r>
            <a:endParaRPr sz="1600"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600" dirty="0">
                <a:latin typeface="Patrick Hand"/>
                <a:ea typeface="Patrick Hand"/>
                <a:cs typeface="Patrick Hand"/>
                <a:sym typeface="Patrick Hand"/>
              </a:rPr>
              <a:t>Kada dolazi do širenja kršćanstva na hrvatski prostor?</a:t>
            </a:r>
            <a:endParaRPr sz="1600"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 sz="1600" dirty="0">
                <a:latin typeface="Patrick Hand"/>
                <a:ea typeface="Patrick Hand"/>
                <a:cs typeface="Patrick Hand"/>
                <a:sym typeface="Patrick Hand"/>
              </a:rPr>
              <a:t>Zašto baš na tom dijelu?</a:t>
            </a:r>
            <a:endParaRPr sz="1600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>
            <a:spLocks noGrp="1"/>
          </p:cNvSpPr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"/>
              <a:t>KRŠĆANSTVO NA  HRVATSKOM POVIJESNOM PROSTORU</a:t>
            </a:r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1"/>
          </p:nvPr>
        </p:nvSpPr>
        <p:spPr>
          <a:xfrm>
            <a:off x="311700" y="1021800"/>
            <a:ext cx="8520600" cy="366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hr" sz="1600" dirty="0"/>
              <a:t>Kršćanstvo se u našim krajevima proširilo krajem 3</a:t>
            </a:r>
            <a:r>
              <a:rPr lang="hr" sz="1600" dirty="0" smtClean="0"/>
              <a:t>. st.u </a:t>
            </a:r>
            <a:r>
              <a:rPr lang="hr" sz="1600" dirty="0"/>
              <a:t>velikim gradovima.</a:t>
            </a:r>
            <a:endParaRPr sz="16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hr" sz="1600" b="1" dirty="0"/>
              <a:t>Najstarija biskupija </a:t>
            </a:r>
            <a:r>
              <a:rPr lang="hr" sz="1600" dirty="0"/>
              <a:t>vezana je uz grad </a:t>
            </a:r>
            <a:r>
              <a:rPr lang="hr" sz="1600" b="1" dirty="0"/>
              <a:t>Salonu</a:t>
            </a:r>
            <a:r>
              <a:rPr lang="hr" sz="1600" dirty="0"/>
              <a:t> (Solin).</a:t>
            </a:r>
            <a:endParaRPr sz="16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hr" sz="1600" dirty="0"/>
              <a:t>Brojni su gradovi postali važna biskupska </a:t>
            </a:r>
            <a:r>
              <a:rPr lang="hr" sz="1600" dirty="0" smtClean="0"/>
              <a:t>središta:</a:t>
            </a:r>
            <a:endParaRPr sz="16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hr" sz="1600" b="1" dirty="0" smtClean="0"/>
              <a:t>Jadera</a:t>
            </a:r>
            <a:r>
              <a:rPr lang="hr" sz="1600" dirty="0"/>
              <a:t> </a:t>
            </a:r>
            <a:r>
              <a:rPr lang="hr" sz="1600" dirty="0" smtClean="0"/>
              <a:t>(</a:t>
            </a:r>
            <a:r>
              <a:rPr lang="hr" sz="1600" dirty="0" smtClean="0"/>
              <a:t>Zadar</a:t>
            </a:r>
            <a:r>
              <a:rPr lang="hr" sz="1600" dirty="0"/>
              <a:t>)</a:t>
            </a:r>
            <a:endParaRPr sz="16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hr" sz="1600" b="1" dirty="0"/>
              <a:t>Narona</a:t>
            </a:r>
            <a:r>
              <a:rPr lang="hr" sz="1600" dirty="0"/>
              <a:t> (Vid kod Metkovića)</a:t>
            </a:r>
            <a:endParaRPr sz="16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hr" sz="1600" b="1" dirty="0"/>
              <a:t>Epidaur</a:t>
            </a:r>
            <a:r>
              <a:rPr lang="hr" sz="1600" dirty="0"/>
              <a:t> (Cavtat)</a:t>
            </a:r>
            <a:endParaRPr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ern Writer">
  <a:themeElements>
    <a:clrScheme name="Modern Writer">
      <a:dk1>
        <a:srgbClr val="E91D63"/>
      </a:dk1>
      <a:lt1>
        <a:srgbClr val="FFFFFF"/>
      </a:lt1>
      <a:dk2>
        <a:srgbClr val="424242"/>
      </a:dk2>
      <a:lt2>
        <a:srgbClr val="999999"/>
      </a:lt2>
      <a:accent1>
        <a:srgbClr val="607D8B"/>
      </a:accent1>
      <a:accent2>
        <a:srgbClr val="673AB7"/>
      </a:accent2>
      <a:accent3>
        <a:srgbClr val="9C26B0"/>
      </a:accent3>
      <a:accent4>
        <a:srgbClr val="0090AC"/>
      </a:accent4>
      <a:accent5>
        <a:srgbClr val="01AFD1"/>
      </a:accent5>
      <a:accent6>
        <a:srgbClr val="F8E71C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477</Words>
  <Application>Microsoft Office PowerPoint</Application>
  <PresentationFormat>On-screen Show (16:9)</PresentationFormat>
  <Paragraphs>67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Oswald</vt:lpstr>
      <vt:lpstr>Source Code Pro</vt:lpstr>
      <vt:lpstr>Patrick Hand</vt:lpstr>
      <vt:lpstr>Modern Writer</vt:lpstr>
      <vt:lpstr>RIMSKE RELIGIJE – 2. DIO</vt:lpstr>
      <vt:lpstr>Nakon rada moći ćeš:</vt:lpstr>
      <vt:lpstr>Za današnji rad ti je potrebno:</vt:lpstr>
      <vt:lpstr>Ponovimo!</vt:lpstr>
      <vt:lpstr>Kršćanstvo</vt:lpstr>
      <vt:lpstr>ŠIRENJE KRŠĆANSTVA I PROGONI KRŠĆANA</vt:lpstr>
      <vt:lpstr>Promjene</vt:lpstr>
      <vt:lpstr>Slide 8</vt:lpstr>
      <vt:lpstr>KRŠĆANSTVO NA  HRVATSKOM POVIJESNOM PROSTORU</vt:lpstr>
      <vt:lpstr>Sveci mučenici iz naših krajeva</vt:lpstr>
      <vt:lpstr>Eufrazijeva bazilika – Poreč</vt:lpstr>
      <vt:lpstr>PREPIŠITE U BILJEŽNICU – naslov,datum</vt:lpstr>
      <vt:lpstr>Izvori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RIMSKE RELIGIJE – 2. DIO</dc:title>
  <cp:lastModifiedBy>dvukelic</cp:lastModifiedBy>
  <cp:revision>1</cp:revision>
  <dcterms:modified xsi:type="dcterms:W3CDTF">2020-06-04T08:10:16Z</dcterms:modified>
</cp:coreProperties>
</file>